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2" r:id="rId1"/>
  </p:sldMasterIdLst>
  <p:notesMasterIdLst>
    <p:notesMasterId r:id="rId13"/>
  </p:notesMasterIdLst>
  <p:handoutMasterIdLst>
    <p:handoutMasterId r:id="rId14"/>
  </p:handoutMasterIdLst>
  <p:sldIdLst>
    <p:sldId id="271" r:id="rId2"/>
    <p:sldId id="257" r:id="rId3"/>
    <p:sldId id="259" r:id="rId4"/>
    <p:sldId id="260" r:id="rId5"/>
    <p:sldId id="264" r:id="rId6"/>
    <p:sldId id="262" r:id="rId7"/>
    <p:sldId id="270" r:id="rId8"/>
    <p:sldId id="266" r:id="rId9"/>
    <p:sldId id="265" r:id="rId10"/>
    <p:sldId id="269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ndraiser" initials="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6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9568A-E323-4E35-9453-9787B052363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FAD5BAD-E75C-4EC7-9491-6813F83F9BA4}">
      <dgm:prSet phldrT="[Text]" custT="1"/>
      <dgm:spPr/>
      <dgm:t>
        <a:bodyPr/>
        <a:lstStyle/>
        <a:p>
          <a:r>
            <a:rPr lang="cs-CZ" sz="2000" dirty="0" smtClean="0"/>
            <a:t>vícezdrojové financování projektu</a:t>
          </a:r>
          <a:endParaRPr lang="cs-CZ" sz="2000" dirty="0"/>
        </a:p>
      </dgm:t>
    </dgm:pt>
    <dgm:pt modelId="{DFE8A055-A197-4E35-8220-0BA576C4A66B}" type="parTrans" cxnId="{DDD4B417-20E6-435D-AE28-C5E3A0B06B02}">
      <dgm:prSet/>
      <dgm:spPr/>
      <dgm:t>
        <a:bodyPr/>
        <a:lstStyle/>
        <a:p>
          <a:endParaRPr lang="cs-CZ"/>
        </a:p>
      </dgm:t>
    </dgm:pt>
    <dgm:pt modelId="{CEE9C1F1-00D4-4301-94D1-62FE34EC14C9}" type="sibTrans" cxnId="{DDD4B417-20E6-435D-AE28-C5E3A0B06B02}">
      <dgm:prSet/>
      <dgm:spPr/>
      <dgm:t>
        <a:bodyPr/>
        <a:lstStyle/>
        <a:p>
          <a:endParaRPr lang="cs-CZ"/>
        </a:p>
      </dgm:t>
    </dgm:pt>
    <dgm:pt modelId="{6BA4E8D2-A15E-460C-B1A2-7B2209C5E2DA}">
      <dgm:prSet phldrT="[Text]"/>
      <dgm:spPr/>
      <dgm:t>
        <a:bodyPr/>
        <a:lstStyle/>
        <a:p>
          <a:r>
            <a:rPr lang="cs-CZ" dirty="0" smtClean="0"/>
            <a:t>veřejné zdroje: </a:t>
          </a:r>
        </a:p>
        <a:p>
          <a:r>
            <a:rPr lang="cs-CZ" dirty="0" smtClean="0"/>
            <a:t>EU, ministerstvo, kraj, město</a:t>
          </a:r>
          <a:endParaRPr lang="cs-CZ" dirty="0"/>
        </a:p>
      </dgm:t>
    </dgm:pt>
    <dgm:pt modelId="{8C6A7562-CAEA-40AA-8911-D1D8CF5F38EE}" type="parTrans" cxnId="{CB5DB157-8349-4491-928F-A0436A05279D}">
      <dgm:prSet/>
      <dgm:spPr/>
      <dgm:t>
        <a:bodyPr/>
        <a:lstStyle/>
        <a:p>
          <a:endParaRPr lang="cs-CZ"/>
        </a:p>
      </dgm:t>
    </dgm:pt>
    <dgm:pt modelId="{A6C59B86-652E-4BEB-8AF6-2669889DD655}" type="sibTrans" cxnId="{CB5DB157-8349-4491-928F-A0436A05279D}">
      <dgm:prSet/>
      <dgm:spPr/>
      <dgm:t>
        <a:bodyPr/>
        <a:lstStyle/>
        <a:p>
          <a:endParaRPr lang="cs-CZ"/>
        </a:p>
      </dgm:t>
    </dgm:pt>
    <dgm:pt modelId="{B76CE534-A71D-4EDA-B4F3-CF9165D05F65}">
      <dgm:prSet phldrT="[Text]"/>
      <dgm:spPr/>
      <dgm:t>
        <a:bodyPr/>
        <a:lstStyle/>
        <a:p>
          <a:r>
            <a:rPr lang="cs-CZ" dirty="0" smtClean="0"/>
            <a:t>dárci, sponzoři, nadace</a:t>
          </a:r>
          <a:endParaRPr lang="cs-CZ" dirty="0"/>
        </a:p>
      </dgm:t>
    </dgm:pt>
    <dgm:pt modelId="{C2C77DC7-3FA4-4543-B25F-A1ECC9728589}" type="parTrans" cxnId="{F1AED8E5-6B5A-4C81-9F2C-B0559F95017A}">
      <dgm:prSet/>
      <dgm:spPr/>
      <dgm:t>
        <a:bodyPr/>
        <a:lstStyle/>
        <a:p>
          <a:endParaRPr lang="cs-CZ"/>
        </a:p>
      </dgm:t>
    </dgm:pt>
    <dgm:pt modelId="{681A3201-024D-4E29-AD7B-CBB8B9E78E9B}" type="sibTrans" cxnId="{F1AED8E5-6B5A-4C81-9F2C-B0559F95017A}">
      <dgm:prSet/>
      <dgm:spPr/>
      <dgm:t>
        <a:bodyPr/>
        <a:lstStyle/>
        <a:p>
          <a:endParaRPr lang="cs-CZ"/>
        </a:p>
      </dgm:t>
    </dgm:pt>
    <dgm:pt modelId="{D044EFFF-9AB2-4AEC-BDDE-16C6F229546C}">
      <dgm:prSet phldrT="[Text]"/>
      <dgm:spPr/>
      <dgm:t>
        <a:bodyPr/>
        <a:lstStyle/>
        <a:p>
          <a:r>
            <a:rPr lang="cs-CZ" dirty="0" smtClean="0"/>
            <a:t>vlastní zdroje, </a:t>
          </a:r>
        </a:p>
        <a:p>
          <a:r>
            <a:rPr lang="cs-CZ" dirty="0" smtClean="0"/>
            <a:t>církev</a:t>
          </a:r>
          <a:endParaRPr lang="cs-CZ" dirty="0"/>
        </a:p>
      </dgm:t>
    </dgm:pt>
    <dgm:pt modelId="{81CE9E30-C202-42B7-9F61-0F7B627AEE9F}" type="parTrans" cxnId="{0CF0FF70-CE0E-4D3F-8E56-E10B6FF25249}">
      <dgm:prSet/>
      <dgm:spPr/>
      <dgm:t>
        <a:bodyPr/>
        <a:lstStyle/>
        <a:p>
          <a:endParaRPr lang="cs-CZ"/>
        </a:p>
      </dgm:t>
    </dgm:pt>
    <dgm:pt modelId="{23A491D3-EC3C-4215-A567-4FB80D133D07}" type="sibTrans" cxnId="{0CF0FF70-CE0E-4D3F-8E56-E10B6FF25249}">
      <dgm:prSet/>
      <dgm:spPr/>
      <dgm:t>
        <a:bodyPr/>
        <a:lstStyle/>
        <a:p>
          <a:endParaRPr lang="cs-CZ"/>
        </a:p>
      </dgm:t>
    </dgm:pt>
    <dgm:pt modelId="{39948215-758E-4CE0-B195-5F1A6F919D21}" type="pres">
      <dgm:prSet presAssocID="{5EE9568A-E323-4E35-9453-9787B052363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2ADC649-796B-4A59-9268-3FD117BD45CE}" type="pres">
      <dgm:prSet presAssocID="{5EE9568A-E323-4E35-9453-9787B052363B}" presName="radial" presStyleCnt="0">
        <dgm:presLayoutVars>
          <dgm:animLvl val="ctr"/>
        </dgm:presLayoutVars>
      </dgm:prSet>
      <dgm:spPr/>
    </dgm:pt>
    <dgm:pt modelId="{AB751D07-1F97-47F8-A623-955E65BC78E2}" type="pres">
      <dgm:prSet presAssocID="{6FAD5BAD-E75C-4EC7-9491-6813F83F9BA4}" presName="centerShape" presStyleLbl="vennNode1" presStyleIdx="0" presStyleCnt="4" custScaleX="91655" custScaleY="91655"/>
      <dgm:spPr/>
      <dgm:t>
        <a:bodyPr/>
        <a:lstStyle/>
        <a:p>
          <a:endParaRPr lang="cs-CZ"/>
        </a:p>
      </dgm:t>
    </dgm:pt>
    <dgm:pt modelId="{ECE861A2-65E3-4C7F-BDFE-A2204804B1D1}" type="pres">
      <dgm:prSet presAssocID="{6BA4E8D2-A15E-460C-B1A2-7B2209C5E2DA}" presName="node" presStyleLbl="vennNode1" presStyleIdx="1" presStyleCnt="4" custScaleX="130936" custScaleY="1309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F54E70-0929-4990-A67C-B78FEA028B30}" type="pres">
      <dgm:prSet presAssocID="{B76CE534-A71D-4EDA-B4F3-CF9165D05F65}" presName="node" presStyleLbl="vennNode1" presStyleIdx="2" presStyleCnt="4" custScaleX="130936" custScaleY="1309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EEB1A4-58AA-4C5B-AC84-1BAA2AC444D3}" type="pres">
      <dgm:prSet presAssocID="{D044EFFF-9AB2-4AEC-BDDE-16C6F229546C}" presName="node" presStyleLbl="vennNode1" presStyleIdx="3" presStyleCnt="4" custScaleX="130936" custScaleY="1309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CF0FF70-CE0E-4D3F-8E56-E10B6FF25249}" srcId="{6FAD5BAD-E75C-4EC7-9491-6813F83F9BA4}" destId="{D044EFFF-9AB2-4AEC-BDDE-16C6F229546C}" srcOrd="2" destOrd="0" parTransId="{81CE9E30-C202-42B7-9F61-0F7B627AEE9F}" sibTransId="{23A491D3-EC3C-4215-A567-4FB80D133D07}"/>
    <dgm:cxn modelId="{BB61526D-4233-44E2-B750-A4A11EA242EB}" type="presOf" srcId="{5EE9568A-E323-4E35-9453-9787B052363B}" destId="{39948215-758E-4CE0-B195-5F1A6F919D21}" srcOrd="0" destOrd="0" presId="urn:microsoft.com/office/officeart/2005/8/layout/radial3"/>
    <dgm:cxn modelId="{48489288-1F0D-4C51-BBB1-1B6DD1C2F0B5}" type="presOf" srcId="{6FAD5BAD-E75C-4EC7-9491-6813F83F9BA4}" destId="{AB751D07-1F97-47F8-A623-955E65BC78E2}" srcOrd="0" destOrd="0" presId="urn:microsoft.com/office/officeart/2005/8/layout/radial3"/>
    <dgm:cxn modelId="{93469C9E-0270-4D76-8233-F3AF5B8D774D}" type="presOf" srcId="{D044EFFF-9AB2-4AEC-BDDE-16C6F229546C}" destId="{C0EEB1A4-58AA-4C5B-AC84-1BAA2AC444D3}" srcOrd="0" destOrd="0" presId="urn:microsoft.com/office/officeart/2005/8/layout/radial3"/>
    <dgm:cxn modelId="{2AAC8475-2159-47F6-A709-448E9CE14888}" type="presOf" srcId="{B76CE534-A71D-4EDA-B4F3-CF9165D05F65}" destId="{61F54E70-0929-4990-A67C-B78FEA028B30}" srcOrd="0" destOrd="0" presId="urn:microsoft.com/office/officeart/2005/8/layout/radial3"/>
    <dgm:cxn modelId="{CB5DB157-8349-4491-928F-A0436A05279D}" srcId="{6FAD5BAD-E75C-4EC7-9491-6813F83F9BA4}" destId="{6BA4E8D2-A15E-460C-B1A2-7B2209C5E2DA}" srcOrd="0" destOrd="0" parTransId="{8C6A7562-CAEA-40AA-8911-D1D8CF5F38EE}" sibTransId="{A6C59B86-652E-4BEB-8AF6-2669889DD655}"/>
    <dgm:cxn modelId="{688FF4E3-3684-41C2-9670-9CD0DA314FF2}" type="presOf" srcId="{6BA4E8D2-A15E-460C-B1A2-7B2209C5E2DA}" destId="{ECE861A2-65E3-4C7F-BDFE-A2204804B1D1}" srcOrd="0" destOrd="0" presId="urn:microsoft.com/office/officeart/2005/8/layout/radial3"/>
    <dgm:cxn modelId="{F1AED8E5-6B5A-4C81-9F2C-B0559F95017A}" srcId="{6FAD5BAD-E75C-4EC7-9491-6813F83F9BA4}" destId="{B76CE534-A71D-4EDA-B4F3-CF9165D05F65}" srcOrd="1" destOrd="0" parTransId="{C2C77DC7-3FA4-4543-B25F-A1ECC9728589}" sibTransId="{681A3201-024D-4E29-AD7B-CBB8B9E78E9B}"/>
    <dgm:cxn modelId="{DDD4B417-20E6-435D-AE28-C5E3A0B06B02}" srcId="{5EE9568A-E323-4E35-9453-9787B052363B}" destId="{6FAD5BAD-E75C-4EC7-9491-6813F83F9BA4}" srcOrd="0" destOrd="0" parTransId="{DFE8A055-A197-4E35-8220-0BA576C4A66B}" sibTransId="{CEE9C1F1-00D4-4301-94D1-62FE34EC14C9}"/>
    <dgm:cxn modelId="{1FAE5A65-CF32-4557-BC62-332BA8A6EC49}" type="presParOf" srcId="{39948215-758E-4CE0-B195-5F1A6F919D21}" destId="{12ADC649-796B-4A59-9268-3FD117BD45CE}" srcOrd="0" destOrd="0" presId="urn:microsoft.com/office/officeart/2005/8/layout/radial3"/>
    <dgm:cxn modelId="{6D34F07D-5EDB-4E87-901D-F205FEB9F762}" type="presParOf" srcId="{12ADC649-796B-4A59-9268-3FD117BD45CE}" destId="{AB751D07-1F97-47F8-A623-955E65BC78E2}" srcOrd="0" destOrd="0" presId="urn:microsoft.com/office/officeart/2005/8/layout/radial3"/>
    <dgm:cxn modelId="{38C02904-FC9B-44D3-AEE3-E3351FFAA376}" type="presParOf" srcId="{12ADC649-796B-4A59-9268-3FD117BD45CE}" destId="{ECE861A2-65E3-4C7F-BDFE-A2204804B1D1}" srcOrd="1" destOrd="0" presId="urn:microsoft.com/office/officeart/2005/8/layout/radial3"/>
    <dgm:cxn modelId="{B3D81FC3-B5FF-4238-9B31-549558EF56E8}" type="presParOf" srcId="{12ADC649-796B-4A59-9268-3FD117BD45CE}" destId="{61F54E70-0929-4990-A67C-B78FEA028B30}" srcOrd="2" destOrd="0" presId="urn:microsoft.com/office/officeart/2005/8/layout/radial3"/>
    <dgm:cxn modelId="{5781939D-2392-438C-85A1-2874C01939B6}" type="presParOf" srcId="{12ADC649-796B-4A59-9268-3FD117BD45CE}" destId="{C0EEB1A4-58AA-4C5B-AC84-1BAA2AC444D3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51D07-1F97-47F8-A623-955E65BC78E2}">
      <dsp:nvSpPr>
        <dsp:cNvPr id="0" name=""/>
        <dsp:cNvSpPr/>
      </dsp:nvSpPr>
      <dsp:spPr>
        <a:xfrm>
          <a:off x="1950534" y="1478944"/>
          <a:ext cx="2615009" cy="26150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vícezdrojové financování projektu</a:t>
          </a:r>
          <a:endParaRPr lang="cs-CZ" sz="2000" kern="1200" dirty="0"/>
        </a:p>
      </dsp:txBody>
      <dsp:txXfrm>
        <a:off x="2333493" y="1861903"/>
        <a:ext cx="1849091" cy="1849091"/>
      </dsp:txXfrm>
    </dsp:sp>
    <dsp:sp modelId="{ECE861A2-65E3-4C7F-BDFE-A2204804B1D1}">
      <dsp:nvSpPr>
        <dsp:cNvPr id="0" name=""/>
        <dsp:cNvSpPr/>
      </dsp:nvSpPr>
      <dsp:spPr>
        <a:xfrm>
          <a:off x="2324104" y="-3693"/>
          <a:ext cx="1867868" cy="18678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veřejné zdroje: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EU, ministerstvo, kraj, město</a:t>
          </a:r>
          <a:endParaRPr lang="cs-CZ" sz="1600" kern="1200" dirty="0"/>
        </a:p>
      </dsp:txBody>
      <dsp:txXfrm>
        <a:off x="2597647" y="269850"/>
        <a:ext cx="1320782" cy="1320782"/>
      </dsp:txXfrm>
    </dsp:sp>
    <dsp:sp modelId="{61F54E70-0929-4990-A67C-B78FEA028B30}">
      <dsp:nvSpPr>
        <dsp:cNvPr id="0" name=""/>
        <dsp:cNvSpPr/>
      </dsp:nvSpPr>
      <dsp:spPr>
        <a:xfrm>
          <a:off x="3931628" y="2780619"/>
          <a:ext cx="1867868" cy="18678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dárci, sponzoři, nadace</a:t>
          </a:r>
          <a:endParaRPr lang="cs-CZ" sz="1600" kern="1200" dirty="0"/>
        </a:p>
      </dsp:txBody>
      <dsp:txXfrm>
        <a:off x="4205171" y="3054162"/>
        <a:ext cx="1320782" cy="1320782"/>
      </dsp:txXfrm>
    </dsp:sp>
    <dsp:sp modelId="{C0EEB1A4-58AA-4C5B-AC84-1BAA2AC444D3}">
      <dsp:nvSpPr>
        <dsp:cNvPr id="0" name=""/>
        <dsp:cNvSpPr/>
      </dsp:nvSpPr>
      <dsp:spPr>
        <a:xfrm>
          <a:off x="716580" y="2780619"/>
          <a:ext cx="1867868" cy="18678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vlastní zdroje,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církev</a:t>
          </a:r>
          <a:endParaRPr lang="cs-CZ" sz="1600" kern="1200" dirty="0"/>
        </a:p>
      </dsp:txBody>
      <dsp:txXfrm>
        <a:off x="990123" y="3054162"/>
        <a:ext cx="1320782" cy="1320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Lůžkový hospic pro Hradecko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235E-777E-45E2-8C78-EE26FD607E65}" type="datetimeFigureOut">
              <a:rPr lang="cs-CZ" smtClean="0"/>
              <a:t>15. 4. 2021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Lůžkový hospic pro Hradecko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CB05E-FEAE-4AAD-BCC1-35E9876596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14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Lůžkový hospic pro Hradecko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A3A81-3560-4193-9DAC-A818290DFDFF}" type="datetimeFigureOut">
              <a:rPr lang="cs-CZ" smtClean="0"/>
              <a:t>15. 4. 2021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Lůžkový hospic pro Hradecko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A327C-C727-4632-A896-400FF47A5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3901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F8E0-9465-4280-8000-AC48CFE77182}" type="datetime1">
              <a:rPr lang="cs-CZ" smtClean="0"/>
              <a:t>15. 4. 2021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CFD-F1A3-4F36-B9C2-890C1A29CA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62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EA3-5EF0-4E3F-9249-B05136B8B9E0}" type="datetime1">
              <a:rPr lang="cs-CZ" smtClean="0"/>
              <a:t>15. 4. 2021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CFD-F1A3-4F36-B9C2-890C1A29CA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12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151B-FE50-4B4C-9377-2788CFA94C14}" type="datetime1">
              <a:rPr lang="cs-CZ" smtClean="0"/>
              <a:t>15. 4. 2021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CFD-F1A3-4F36-B9C2-890C1A29CA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9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6CA5-38FD-45CA-88ED-3D9E799CFE1F}" type="datetime1">
              <a:rPr lang="cs-CZ" smtClean="0"/>
              <a:t>15. 4. 2021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CFD-F1A3-4F36-B9C2-890C1A29CA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6186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01BC-9D0C-4AFD-A04A-E4403C6BD7F5}" type="datetime1">
              <a:rPr lang="cs-CZ" smtClean="0"/>
              <a:t>15. 4. 2021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CFD-F1A3-4F36-B9C2-890C1A29CA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08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DC03-ED57-436B-BCDC-478D2F95AC2F}" type="datetime1">
              <a:rPr lang="cs-CZ" smtClean="0"/>
              <a:t>15. 4. 2021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CFD-F1A3-4F36-B9C2-890C1A29CA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01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60AD-E825-408E-BF0F-2C4F23D50002}" type="datetime1">
              <a:rPr lang="cs-CZ" smtClean="0"/>
              <a:t>15. 4. 2021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CFD-F1A3-4F36-B9C2-890C1A29CA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26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1AE9-7C54-4A74-8902-B73ED2558E08}" type="datetime1">
              <a:rPr lang="cs-CZ" smtClean="0"/>
              <a:t>15. 4. 2021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CFD-F1A3-4F36-B9C2-890C1A29CA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72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4F89-0D18-4CF1-B8BC-8DDB37A1FB52}" type="datetime1">
              <a:rPr lang="cs-CZ" smtClean="0"/>
              <a:t>15. 4. 2021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CFD-F1A3-4F36-B9C2-890C1A29CA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7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477B-8F0E-4FA1-8738-D49077C24C82}" type="datetime1">
              <a:rPr lang="cs-CZ" smtClean="0"/>
              <a:t>15. 4. 2021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CFD-F1A3-4F36-B9C2-890C1A29CA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39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EB3F-C5EB-4B53-8642-2B8E17846185}" type="datetime1">
              <a:rPr lang="cs-CZ" smtClean="0"/>
              <a:t>15. 4. 2021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CFD-F1A3-4F36-B9C2-890C1A29CA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72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6CA5-38FD-45CA-88ED-3D9E799CFE1F}" type="datetime1">
              <a:rPr lang="cs-CZ" smtClean="0"/>
              <a:t>15. 4. 2021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Lůžkový hospic pro Hradecko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DCFD-F1A3-4F36-B9C2-890C1A29CA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6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.weisbauer@charitahk.cz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152899"/>
            <a:ext cx="12192000" cy="2416475"/>
          </a:xfrm>
        </p:spPr>
        <p:txBody>
          <a:bodyPr>
            <a:normAutofit/>
          </a:bodyPr>
          <a:lstStyle/>
          <a:p>
            <a:r>
              <a:rPr lang="cs-CZ" sz="4000" dirty="0"/>
              <a:t>Lůžkový hospic pro </a:t>
            </a:r>
            <a:r>
              <a:rPr lang="cs-CZ" sz="4000" dirty="0" smtClean="0"/>
              <a:t>Hradecko</a:t>
            </a:r>
            <a:br>
              <a:rPr lang="cs-CZ" sz="4000" dirty="0" smtClean="0"/>
            </a:b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nové zařízení komplexní paliativní a hospicové 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péče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200" dirty="0" smtClean="0"/>
              <a:t>Oblastní </a:t>
            </a:r>
            <a:r>
              <a:rPr lang="cs-CZ" sz="2200" dirty="0"/>
              <a:t>charita </a:t>
            </a:r>
            <a:r>
              <a:rPr lang="cs-CZ" sz="2200" dirty="0" smtClean="0"/>
              <a:t>Hradec </a:t>
            </a:r>
            <a:r>
              <a:rPr lang="cs-CZ" sz="2200" dirty="0"/>
              <a:t>Králové</a:t>
            </a:r>
            <a:r>
              <a:rPr lang="cs-CZ" sz="4400" dirty="0"/>
              <a:t/>
            </a:r>
            <a:br>
              <a:rPr lang="cs-CZ" sz="4400" dirty="0"/>
            </a:br>
            <a:endParaRPr lang="cs-CZ" sz="4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84" y="6037612"/>
            <a:ext cx="456429" cy="60717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31" y="292100"/>
            <a:ext cx="8808537" cy="38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6" y="290804"/>
            <a:ext cx="4653559" cy="308546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1" y="283114"/>
            <a:ext cx="4665609" cy="309959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3593657"/>
            <a:ext cx="4665609" cy="311194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5" y="3593657"/>
            <a:ext cx="4653559" cy="311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905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</a:rPr>
              <a:t>Děkujeme Vám za čas, který jste této prezentaci věnovali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br>
              <a:rPr lang="cs-CZ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</a:rPr>
              <a:t>Rádi zodpovíme Vaše případné dotazy.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6" y="2212975"/>
            <a:ext cx="5157787" cy="823912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Jak mohu přispět?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6612" y="3090861"/>
            <a:ext cx="5157787" cy="3684588"/>
          </a:xfrm>
        </p:spPr>
        <p:txBody>
          <a:bodyPr/>
          <a:lstStyle/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finančním darem na účet veřejné sbírky: </a:t>
            </a:r>
            <a:r>
              <a:rPr lang="cs-CZ" sz="1800" dirty="0" smtClean="0"/>
              <a:t>              </a:t>
            </a:r>
            <a:r>
              <a:rPr lang="cs-CZ" sz="1800" b="1" dirty="0" smtClean="0"/>
              <a:t>255 </a:t>
            </a:r>
            <a:r>
              <a:rPr lang="cs-CZ" sz="1800" b="1" dirty="0"/>
              <a:t>515 348/0300</a:t>
            </a:r>
            <a:r>
              <a:rPr lang="cs-CZ" sz="1800" dirty="0"/>
              <a:t>, variabilní symbol: </a:t>
            </a:r>
            <a:r>
              <a:rPr lang="cs-CZ" sz="1800" b="1" dirty="0"/>
              <a:t>555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možnost uzavření darovací smlouvy a následného vystavení potvrzení o daru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jiným způsobem – např. pomoc s propagací apod.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50001" y="2266949"/>
            <a:ext cx="5183188" cy="823912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Kontakt pro dárce: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46827" y="3090861"/>
            <a:ext cx="5183188" cy="368458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/>
              <a:t>Mgr. Martin Weisbauer - fundraiser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/>
              <a:t>mobil: 778 726 269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dirty="0"/>
              <a:t>e-mail: </a:t>
            </a:r>
            <a:r>
              <a:rPr lang="cs-CZ" sz="1800" dirty="0">
                <a:hlinkClick r:id="rId2"/>
              </a:rPr>
              <a:t>martin.weisbauer@charitahk.cz</a:t>
            </a:r>
            <a:r>
              <a:rPr lang="cs-CZ" sz="1800" dirty="0"/>
              <a:t> </a:t>
            </a:r>
          </a:p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0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2405" y="455831"/>
            <a:ext cx="8596667" cy="56673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Proč stavět hospic?</a:t>
            </a:r>
            <a:endParaRPr lang="cs-CZ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454" b="16454"/>
          <a:stretch>
            <a:fillRect/>
          </a:stretch>
        </p:blipFill>
        <p:spPr>
          <a:xfrm>
            <a:off x="593696" y="3605295"/>
            <a:ext cx="5502304" cy="2461455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02405" y="1240609"/>
            <a:ext cx="8596667" cy="21466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 smtClean="0"/>
              <a:t>Protože lidský život je konečný.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 smtClean="0"/>
              <a:t>Každý člověk jednou zemře, ať již v důsledku stáří či v důsledku nevyléčitelné nemoci.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 smtClean="0"/>
              <a:t>To ovlivnit nemůžeme.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 smtClean="0"/>
              <a:t>Můžeme však ovlivnit to, jakým způsobem budou lidé odcházet.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 smtClean="0"/>
              <a:t>Můžeme se postarat o to, aby poslední chvíle života byly prožity důstojně a bez utrpení.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 smtClean="0"/>
              <a:t>Můžeme lidi na poslední cestě doprovázet, aby se necítili osamoceni.</a:t>
            </a:r>
            <a:endParaRPr lang="cs-CZ" sz="180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Lůžkový hospic pro Hradecko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9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text 18"/>
          <p:cNvSpPr>
            <a:spLocks noGrp="1"/>
          </p:cNvSpPr>
          <p:nvPr>
            <p:ph type="body" idx="1"/>
          </p:nvPr>
        </p:nvSpPr>
        <p:spPr>
          <a:xfrm>
            <a:off x="515408" y="598499"/>
            <a:ext cx="4185623" cy="576262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Pro koho bude?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sz="half" idx="2"/>
          </p:nvPr>
        </p:nvSpPr>
        <p:spPr>
          <a:xfrm>
            <a:off x="515408" y="1310592"/>
            <a:ext cx="4309697" cy="3304117"/>
          </a:xfrm>
        </p:spPr>
        <p:txBody>
          <a:bodyPr>
            <a:normAutofit/>
          </a:bodyPr>
          <a:lstStyle/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Pro pacienty v závěru </a:t>
            </a:r>
            <a:r>
              <a:rPr lang="cs-CZ" sz="1800" dirty="0" smtClean="0"/>
              <a:t>života</a:t>
            </a:r>
            <a:endParaRPr lang="cs-CZ" sz="1800" dirty="0"/>
          </a:p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Pro ty, u kterých již nezabírá žádná léčba </a:t>
            </a:r>
            <a:r>
              <a:rPr lang="cs-CZ" sz="1800" dirty="0" smtClean="0"/>
              <a:t> a </a:t>
            </a:r>
            <a:r>
              <a:rPr lang="cs-CZ" sz="1800" dirty="0"/>
              <a:t>příchod smrti se nezadržitelně </a:t>
            </a:r>
            <a:r>
              <a:rPr lang="cs-CZ" sz="1800" dirty="0" smtClean="0"/>
              <a:t>blíží </a:t>
            </a:r>
            <a:endParaRPr lang="cs-CZ" sz="1800" dirty="0"/>
          </a:p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Pro rodiny a blízké osoby umírajících, pro ty, kteří jsou jim oporou a doprovází </a:t>
            </a:r>
            <a:r>
              <a:rPr lang="cs-CZ" sz="1800" dirty="0" smtClean="0"/>
              <a:t>je</a:t>
            </a:r>
            <a:endParaRPr lang="cs-CZ" sz="1800" dirty="0"/>
          </a:p>
          <a:p>
            <a:endParaRPr lang="cs-CZ" sz="1600" dirty="0"/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3"/>
          </p:nvPr>
        </p:nvSpPr>
        <p:spPr>
          <a:xfrm>
            <a:off x="5572123" y="598499"/>
            <a:ext cx="4185618" cy="576262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Co v něm bude?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Zástupný symbol pro obsah 20"/>
          <p:cNvSpPr>
            <a:spLocks noGrp="1"/>
          </p:cNvSpPr>
          <p:nvPr>
            <p:ph sz="quarter" idx="4"/>
          </p:nvPr>
        </p:nvSpPr>
        <p:spPr>
          <a:xfrm>
            <a:off x="5572123" y="1310592"/>
            <a:ext cx="4639525" cy="3304117"/>
          </a:xfrm>
        </p:spPr>
        <p:txBody>
          <a:bodyPr>
            <a:normAutofit/>
          </a:bodyPr>
          <a:lstStyle/>
          <a:p>
            <a:pPr marL="180000" lvl="1" indent="-180000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Lůžková část (16-20 lůžek), provoz 24/7</a:t>
            </a:r>
          </a:p>
          <a:p>
            <a:pPr marL="180000" lvl="1" indent="-180000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Ambulance paliativní péče </a:t>
            </a:r>
          </a:p>
          <a:p>
            <a:pPr marL="180000" lvl="1" indent="-180000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Zázemí pro Domácí hospicovou péči </a:t>
            </a:r>
          </a:p>
          <a:p>
            <a:pPr marL="180000" lvl="1" indent="-180000"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Zázemí pro Poradnu hospicové péče </a:t>
            </a:r>
          </a:p>
          <a:p>
            <a:pPr marL="180000" lvl="1" indent="-180000">
              <a:lnSpc>
                <a:spcPct val="100000"/>
              </a:lnSpc>
              <a:spcBef>
                <a:spcPts val="600"/>
              </a:spcBef>
            </a:pPr>
            <a:r>
              <a:rPr lang="cs-CZ" sz="1800" dirty="0" smtClean="0"/>
              <a:t>Sklad zdravotních pomůcek</a:t>
            </a:r>
            <a:r>
              <a:rPr lang="cs-CZ" sz="1800" b="1" dirty="0" smtClean="0"/>
              <a:t>, </a:t>
            </a:r>
            <a:r>
              <a:rPr lang="cs-CZ" sz="1800" dirty="0" smtClean="0"/>
              <a:t>materiálu</a:t>
            </a:r>
            <a:endParaRPr lang="cs-CZ" sz="1800" dirty="0"/>
          </a:p>
          <a:p>
            <a:endParaRPr lang="cs-CZ" sz="1600" dirty="0"/>
          </a:p>
          <a:p>
            <a:endParaRPr lang="cs-CZ" sz="1600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8" y="3495801"/>
            <a:ext cx="4737238" cy="319086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3" y="3495801"/>
            <a:ext cx="4762501" cy="31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0075"/>
            <a:ext cx="8596667" cy="56673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Jaké služby poskytne?</a:t>
            </a:r>
            <a:endParaRPr lang="cs-CZ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7334" y="1481501"/>
            <a:ext cx="5688297" cy="3390901"/>
          </a:xfrm>
        </p:spPr>
        <p:txBody>
          <a:bodyPr>
            <a:normAutofit/>
          </a:bodyPr>
          <a:lstStyle/>
          <a:p>
            <a:pPr marL="180000" lvl="1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Paliativní a ošetřovatelskou péči </a:t>
            </a:r>
          </a:p>
          <a:p>
            <a:pPr marL="180000" lvl="1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Sociální péči a poradenství</a:t>
            </a:r>
          </a:p>
          <a:p>
            <a:pPr marL="180000" lvl="1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Psychickou a duchovní podporu</a:t>
            </a:r>
          </a:p>
          <a:p>
            <a:pPr marL="180000" lvl="1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Sdílení, provázení</a:t>
            </a:r>
          </a:p>
          <a:p>
            <a:pPr marL="180000" lvl="1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smtClean="0"/>
              <a:t>Nutriční </a:t>
            </a:r>
            <a:r>
              <a:rPr lang="cs-CZ" sz="1800" dirty="0" smtClean="0"/>
              <a:t>poradenství</a:t>
            </a:r>
          </a:p>
          <a:p>
            <a:pPr marL="180000" lvl="1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Stravování</a:t>
            </a:r>
          </a:p>
          <a:p>
            <a:pPr marL="180000" lvl="1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Kontakt s blízkými umírajícího, s pozůstalými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Lůžkový hospic pro Hradecko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45" y="1166813"/>
            <a:ext cx="3797829" cy="467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5787009" y="925838"/>
            <a:ext cx="4185623" cy="576262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Kde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bude stát?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787008" y="1922794"/>
            <a:ext cx="4185624" cy="3304117"/>
          </a:xfrm>
        </p:spPr>
        <p:txBody>
          <a:bodyPr/>
          <a:lstStyle/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V obci Stěžery, cca 2 km na západ od Hradce Králové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554483" y="925838"/>
            <a:ext cx="4185618" cy="576262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Kdy bude stát?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554483" y="1903348"/>
            <a:ext cx="4185617" cy="3304117"/>
          </a:xfrm>
        </p:spPr>
        <p:txBody>
          <a:bodyPr/>
          <a:lstStyle/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Zpracování projektové dokumentace pro územní řízení (březen 2021)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Kompletní zpracování projektové dokumentace, splnění všech potřebných náležitostí, získání územního </a:t>
            </a:r>
            <a:r>
              <a:rPr lang="cs-CZ" sz="1800" dirty="0" smtClean="0"/>
              <a:t>                    a </a:t>
            </a:r>
            <a:r>
              <a:rPr lang="cs-CZ" sz="1800" dirty="0"/>
              <a:t>stavebního povolení (do roku 2022)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Vybudování zařízení s povolením </a:t>
            </a:r>
            <a:r>
              <a:rPr lang="cs-CZ" sz="1800" dirty="0" smtClean="0"/>
              <a:t>             k </a:t>
            </a:r>
            <a:r>
              <a:rPr lang="cs-CZ" sz="1800" dirty="0"/>
              <a:t>užívání stavby (do roku 2024)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07" y="2540312"/>
            <a:ext cx="6189597" cy="3866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38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675744" y="589358"/>
            <a:ext cx="4185623" cy="576262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Kolik bude stát?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5811007" y="589358"/>
            <a:ext cx="4185618" cy="576262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 čeho bude zaplacen?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675745" y="1590675"/>
            <a:ext cx="3952816" cy="427831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cs-CZ" b="1" dirty="0" smtClean="0"/>
              <a:t>Předpokládané náklady na výstavbu hospice jsou cca 100 mil. Kč.</a:t>
            </a:r>
          </a:p>
          <a:p>
            <a:pPr lvl="0">
              <a:spcBef>
                <a:spcPts val="600"/>
              </a:spcBef>
            </a:pPr>
            <a:endParaRPr lang="cs-CZ" dirty="0" smtClean="0"/>
          </a:p>
          <a:p>
            <a:pPr lvl="0">
              <a:spcBef>
                <a:spcPts val="600"/>
              </a:spcBef>
            </a:pPr>
            <a:r>
              <a:rPr lang="cs-CZ" dirty="0" smtClean="0"/>
              <a:t>Náklady vyplynuly ze studie k územnímu řízení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smtClean="0"/>
              <a:t>zahrnují i náklady </a:t>
            </a:r>
            <a:r>
              <a:rPr lang="cs-CZ" dirty="0" smtClean="0"/>
              <a:t>na projekt.</a:t>
            </a:r>
            <a:endParaRPr lang="cs-CZ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79951989"/>
              </p:ext>
            </p:extLst>
          </p:nvPr>
        </p:nvGraphicFramePr>
        <p:xfrm>
          <a:off x="5521243" y="1590675"/>
          <a:ext cx="6516078" cy="464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4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94" y="1"/>
            <a:ext cx="10292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" y="1"/>
            <a:ext cx="10482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Lůžkový hospic pro Hradecko</a:t>
            </a:r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4" y="-22614"/>
            <a:ext cx="10676916" cy="68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2325</TotalTime>
  <Words>397</Words>
  <Application>Microsoft Office PowerPoint</Application>
  <PresentationFormat>Vlastní</PresentationFormat>
  <Paragraphs>61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Office Theme</vt:lpstr>
      <vt:lpstr>Lůžkový hospic pro Hradecko nové zařízení komplexní paliativní a hospicové péče  Oblastní charita Hradec Králové </vt:lpstr>
      <vt:lpstr>Proč stavět hospic?</vt:lpstr>
      <vt:lpstr>Prezentace aplikace PowerPoint</vt:lpstr>
      <vt:lpstr>Jaké služby poskytne?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Vám za čas, který jste této prezentaci věnovali! Rádi zodpovíme Vaše případné dotazy.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Lůžkový hospic pro Hradecko</dc:title>
  <dc:creator>fundraiser</dc:creator>
  <cp:lastModifiedBy>dobrovolnici2</cp:lastModifiedBy>
  <cp:revision>49</cp:revision>
  <dcterms:created xsi:type="dcterms:W3CDTF">2021-02-12T09:14:08Z</dcterms:created>
  <dcterms:modified xsi:type="dcterms:W3CDTF">2021-04-15T07:13:37Z</dcterms:modified>
</cp:coreProperties>
</file>